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4" r:id="rId3"/>
    <p:sldId id="312" r:id="rId4"/>
    <p:sldId id="309" r:id="rId5"/>
    <p:sldId id="275" r:id="rId6"/>
    <p:sldId id="276" r:id="rId7"/>
    <p:sldId id="277" r:id="rId8"/>
    <p:sldId id="278" r:id="rId9"/>
    <p:sldId id="280" r:id="rId10"/>
    <p:sldId id="281" r:id="rId11"/>
    <p:sldId id="257" r:id="rId12"/>
    <p:sldId id="258" r:id="rId13"/>
    <p:sldId id="259" r:id="rId14"/>
    <p:sldId id="260" r:id="rId15"/>
    <p:sldId id="262" r:id="rId16"/>
    <p:sldId id="323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317" r:id="rId26"/>
    <p:sldId id="271" r:id="rId27"/>
    <p:sldId id="324" r:id="rId28"/>
    <p:sldId id="325" r:id="rId29"/>
    <p:sldId id="32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C0501-3F11-493D-9893-6FC3B0C038D9}">
          <p14:sldIdLst>
            <p14:sldId id="256"/>
            <p14:sldId id="274"/>
            <p14:sldId id="312"/>
            <p14:sldId id="309"/>
            <p14:sldId id="275"/>
            <p14:sldId id="276"/>
            <p14:sldId id="277"/>
            <p14:sldId id="278"/>
            <p14:sldId id="280"/>
            <p14:sldId id="281"/>
            <p14:sldId id="257"/>
            <p14:sldId id="258"/>
            <p14:sldId id="259"/>
            <p14:sldId id="260"/>
            <p14:sldId id="262"/>
            <p14:sldId id="323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</p14:sldIdLst>
        </p14:section>
        <p14:section name="Untitled Section" id="{E177CF0F-6CC4-4258-9AD0-43F28E543B51}">
          <p14:sldIdLst>
            <p14:sldId id="324"/>
            <p14:sldId id="325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9" autoAdjust="0"/>
    <p:restoredTop sz="94660"/>
  </p:normalViewPr>
  <p:slideViewPr>
    <p:cSldViewPr>
      <p:cViewPr varScale="1">
        <p:scale>
          <a:sx n="74" d="100"/>
          <a:sy n="74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2D9C3-7A6A-49F6-A397-96CEFE42DE5E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278A-682F-4C54-A79D-2F67E4FAC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field of combinatorial optimization and approximation on graphs started back in the 1930-50s.</a:t>
            </a:r>
          </a:p>
          <a:p>
            <a:r>
              <a:rPr lang="en-US" baseline="0" dirty="0" err="1" smtClean="0"/>
              <a:t>Tolstoi</a:t>
            </a:r>
            <a:r>
              <a:rPr lang="en-US" baseline="0" dirty="0" smtClean="0"/>
              <a:t> first considered the so-called transportation problem between supplies and demands.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complementary problem of finding a minimum cut was considered by RAND.</a:t>
            </a:r>
          </a:p>
          <a:p>
            <a:r>
              <a:rPr lang="en-US" baseline="0" dirty="0" smtClean="0"/>
              <a:t>As the declassified report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6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examples of specific problems and recent breakthroughs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8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8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4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0428-8A13-40CE-9320-B04949824186}" type="datetimeFigureOut">
              <a:rPr lang="en-US" smtClean="0"/>
              <a:t>3/24/2014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4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jpg"/><Relationship Id="rId7" Type="http://schemas.openxmlformats.org/officeDocument/2006/relationships/image" Target="../media/image10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livepage.app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Parallel Algorithms for Geometric Graph Problems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56388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 </a:t>
            </a:r>
            <a:r>
              <a:rPr lang="en-US" sz="2400" dirty="0"/>
              <a:t>appear in STOC </a:t>
            </a:r>
            <a:r>
              <a:rPr lang="en-US" sz="2400" dirty="0" smtClean="0"/>
              <a:t>2014, </a:t>
            </a:r>
            <a:r>
              <a:rPr lang="en-US" sz="2400" dirty="0"/>
              <a:t>j</a:t>
            </a:r>
            <a:r>
              <a:rPr lang="en-US" sz="2400" dirty="0" smtClean="0"/>
              <a:t>oint work with </a:t>
            </a:r>
            <a:r>
              <a:rPr lang="en-US" sz="2400" dirty="0" err="1" smtClean="0"/>
              <a:t>Alexandr</a:t>
            </a:r>
            <a:r>
              <a:rPr lang="en-US" sz="2400" dirty="0" smtClean="0"/>
              <a:t> </a:t>
            </a:r>
            <a:r>
              <a:rPr lang="en-US" sz="2400" dirty="0" err="1" smtClean="0"/>
              <a:t>Andoni</a:t>
            </a:r>
            <a:r>
              <a:rPr lang="en-US" sz="2400" dirty="0" smtClean="0"/>
              <a:t>, Krzysztof </a:t>
            </a:r>
            <a:r>
              <a:rPr lang="en-US" sz="2400" dirty="0" err="1" smtClean="0"/>
              <a:t>Onak</a:t>
            </a:r>
            <a:r>
              <a:rPr lang="en-US" sz="2400" dirty="0" smtClean="0"/>
              <a:t> and </a:t>
            </a:r>
            <a:r>
              <a:rPr lang="en-US" sz="2400" dirty="0" err="1" smtClean="0"/>
              <a:t>Aleksandar</a:t>
            </a:r>
            <a:r>
              <a:rPr lang="en-US" sz="2400" dirty="0" smtClean="0"/>
              <a:t> </a:t>
            </a:r>
            <a:r>
              <a:rPr lang="en-US" sz="2400" dirty="0" err="1" smtClean="0"/>
              <a:t>Nikolov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New: Approximating 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</a:t>
                </a:r>
                <a:r>
                  <a:rPr lang="en-US" dirty="0" smtClean="0"/>
                  <a:t>			     Euclidean </a:t>
                </a:r>
                <a:r>
                  <a:rPr lang="en-US" dirty="0" smtClean="0"/>
                  <a:t>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(easy)</a:t>
            </a:r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(hard)</a:t>
            </a:r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95325" y="4409047"/>
            <a:ext cx="378158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Models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59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3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97007"/>
            <a:ext cx="4157853" cy="309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/>
                  <a:t>points in 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-dimensional space (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 constant)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0&lt;</m:t>
                    </m:r>
                    <m:r>
                      <a:rPr lang="en-US" i="1" dirty="0" smtClean="0">
                        <a:latin typeface="Cambria Math"/>
                      </a:rPr>
                      <m:t>𝛼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geometric </a:t>
                </a:r>
                <a:r>
                  <a:rPr lang="en-US" dirty="0" smtClean="0"/>
                  <a:t>problem (size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348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006449"/>
            <a:ext cx="3505200" cy="217769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points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4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8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8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blipFill rotWithShape="1">
                <a:blip r:embed="rId10"/>
                <a:stretch>
                  <a:fillRect r="-6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0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Our work: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08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  <a:blipFill rotWithShape="1">
                <a:blip r:embed="rId2"/>
                <a:stretch>
                  <a:fillRect l="-1628" t="-2695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10200"/>
            <a:ext cx="914400" cy="13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</a:t>
            </a:r>
            <a:r>
              <a:rPr lang="en-US" dirty="0" err="1" smtClean="0"/>
              <a:t>Pregel</a:t>
            </a:r>
            <a:r>
              <a:rPr lang="en-US" dirty="0" smtClean="0"/>
              <a:t>, 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Previous 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</m:oMath>
                </a14:m>
                <a:r>
                  <a:rPr lang="en-US" dirty="0"/>
                  <a:t> solution size) </a:t>
                </a:r>
              </a:p>
              <a:p>
                <a:pPr marL="914400" lvl="2" indent="0">
                  <a:buNone/>
                </a:pPr>
                <a:r>
                  <a:rPr lang="en-US" dirty="0"/>
                  <a:t>“Filtering”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WWW’11]</a:t>
                </a: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(</a:t>
                </a:r>
                <a:r>
                  <a:rPr lang="en-US" dirty="0" err="1"/>
                  <a:t>s,t</a:t>
                </a:r>
                <a:r>
                  <a:rPr lang="en-US" dirty="0"/>
                  <a:t>)-connectivity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1630" t="-1752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319215"/>
            <a:ext cx="2105592" cy="13647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715000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7707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2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01" y="304800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Postdoctoral </a:t>
            </a:r>
            <a:r>
              <a:rPr lang="en-US" dirty="0" smtClean="0">
                <a:solidFill>
                  <a:srgbClr val="0070C0"/>
                </a:solidFill>
              </a:rPr>
              <a:t>Fellow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54759" y="5685906"/>
            <a:ext cx="7300861" cy="1559590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456" indent="0">
              <a:buNone/>
            </a:pPr>
            <a:endParaRPr lang="en-US" altLang="en-US" sz="4000" b="1" dirty="0" smtClean="0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720767" y="1229436"/>
            <a:ext cx="8423234" cy="1343638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4500" b="1" u="sng" dirty="0" smtClean="0">
                <a:hlinkClick r:id="rId2"/>
              </a:rPr>
              <a:t>icerm.brown.edu</a:t>
            </a:r>
            <a:endParaRPr lang="en-US" altLang="en-US" sz="4500" b="1" u="sng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10639"/>
            <a:ext cx="2289134" cy="90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84769"/>
            <a:ext cx="2362200" cy="20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01" y="2953660"/>
            <a:ext cx="6096000" cy="21348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19950" y="2497852"/>
            <a:ext cx="168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Mike </a:t>
            </a:r>
            <a:r>
              <a:rPr lang="en-US" dirty="0" err="1" smtClean="0"/>
              <a:t>Cohea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2488"/>
            <a:ext cx="2209800" cy="109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5600" y="5410200"/>
            <a:ext cx="8591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Spring 2014</a:t>
            </a:r>
            <a:r>
              <a:rPr lang="en-US" sz="2800" dirty="0" smtClean="0"/>
              <a:t>: “Network Science and Graph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Fall 2014</a:t>
            </a:r>
            <a:r>
              <a:rPr lang="en-US" sz="2800" dirty="0" smtClean="0"/>
              <a:t>: “High-dimensional approximation”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92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6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8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 r="-77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86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𝑺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866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4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1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</a:t>
                </a:r>
                <a:r>
                  <a:rPr lang="en-US" b="1" dirty="0" smtClean="0"/>
                  <a:t>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537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time</a:t>
                </a:r>
                <a:r>
                  <a:rPr lang="en-US" dirty="0"/>
                  <a:t>: 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/>
                  <a:t>Basic version is teachable (Jelani Nelson’s ``</a:t>
                </a:r>
                <a:r>
                  <a:rPr lang="en-US" b="1" dirty="0"/>
                  <a:t>Big Data</a:t>
                </a:r>
                <a:r>
                  <a:rPr lang="en-US" dirty="0"/>
                  <a:t>’’ class at </a:t>
                </a:r>
                <a:r>
                  <a:rPr lang="en-US" b="1" dirty="0"/>
                  <a:t>Harvard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5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</a:t>
                </a:r>
                <a:r>
                  <a:rPr lang="en-US" sz="2400" dirty="0"/>
                  <a:t>simple “divide-and-conquer” Arora-Mitchell-style algorithm (unlike for general </a:t>
                </a:r>
                <a:r>
                  <a:rPr lang="en-US" sz="2400" dirty="0"/>
                  <a:t>matching)</a:t>
                </a:r>
              </a:p>
              <a:p>
                <a:r>
                  <a:rPr lang="en-US" sz="2400" dirty="0"/>
                  <a:t>Only </a:t>
                </a:r>
                <a:r>
                  <a:rPr lang="en-US" sz="2400" dirty="0"/>
                  <a:t>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9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Open problems</a:t>
                </a:r>
              </a:p>
              <a:p>
                <a:r>
                  <a:rPr lang="en-US" dirty="0" err="1" smtClean="0"/>
                  <a:t>Exetension</a:t>
                </a:r>
                <a:r>
                  <a:rPr lang="en-US" dirty="0" smtClean="0"/>
                  <a:t> to high dimensions?</a:t>
                </a:r>
              </a:p>
              <a:p>
                <a:pPr lvl="1"/>
                <a:r>
                  <a:rPr lang="en-US" dirty="0"/>
                  <a:t>Probably no, reduce from connectivity =&gt; conditional lower bound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rounds for MST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difficult setting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(can do </a:t>
                </a:r>
                <a:r>
                  <a:rPr lang="en-US" dirty="0"/>
                  <a:t>JL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Streaming </a:t>
                </a:r>
                <a:r>
                  <a:rPr lang="en-US" dirty="0" err="1" smtClean="0"/>
                  <a:t>alg</a:t>
                </a:r>
                <a:r>
                  <a:rPr lang="en-US" dirty="0" smtClean="0"/>
                  <a:t>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EMD</a:t>
                </a:r>
                <a:r>
                  <a:rPr lang="en-US" dirty="0" smtClean="0"/>
                  <a:t> and </a:t>
                </a:r>
                <a:r>
                  <a:rPr lang="en-US" b="1" dirty="0" err="1" smtClean="0">
                    <a:solidFill>
                      <a:srgbClr val="0070C0"/>
                    </a:solidFill>
                  </a:rPr>
                  <a:t>Transporation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Cost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Our work: first near-linear time algorithm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Transportation Cost</a:t>
                </a:r>
              </a:p>
              <a:p>
                <a:pPr lvl="1"/>
                <a:r>
                  <a:rPr lang="en-US" dirty="0" smtClean="0"/>
                  <a:t>Is it possible to reconstruct the solution itself?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  <a:blipFill rotWithShape="1">
                <a:blip r:embed="rId3"/>
                <a:stretch>
                  <a:fillRect l="-1754" t="-1601" r="-982"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9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“The Big Data Theory”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</a:t>
                </a:r>
                <a:r>
                  <a:rPr lang="en-US" dirty="0"/>
                  <a:t>should TCS say about big data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This talk:</a:t>
                </a:r>
                <a:endParaRPr lang="en-US" dirty="0"/>
              </a:p>
              <a:p>
                <a:pPr lvl="1"/>
                <a:r>
                  <a:rPr lang="en-US" b="1" dirty="0"/>
                  <a:t>Running </a:t>
                </a:r>
                <a:r>
                  <a:rPr lang="en-US" b="1" dirty="0" smtClean="0"/>
                  <a:t>time</a:t>
                </a:r>
                <a:r>
                  <a:rPr lang="en-US" dirty="0" smtClean="0"/>
                  <a:t>: (almost)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Space</a:t>
                </a:r>
                <a:r>
                  <a:rPr lang="en-US" dirty="0" smtClean="0"/>
                  <a:t>: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Approximation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1 +</m:t>
                        </m:r>
                        <m:r>
                          <a:rPr lang="en-US" i="1" dirty="0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best possible, … </a:t>
                </a:r>
              </a:p>
              <a:p>
                <a:pPr lvl="1"/>
                <a:r>
                  <a:rPr lang="en-US" b="1" dirty="0" smtClean="0"/>
                  <a:t>Randomness</a:t>
                </a:r>
                <a:r>
                  <a:rPr lang="en-US" dirty="0" smtClean="0"/>
                  <a:t>: as little as possible, … </a:t>
                </a:r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Special </a:t>
                </a:r>
                <a:r>
                  <a:rPr lang="en-US" dirty="0" smtClean="0"/>
                  <a:t>focus today: </a:t>
                </a:r>
                <a:r>
                  <a:rPr lang="en-US" sz="4700" b="1" dirty="0"/>
                  <a:t>round</a:t>
                </a:r>
                <a:r>
                  <a:rPr lang="en-US" dirty="0"/>
                  <a:t> </a:t>
                </a:r>
                <a:r>
                  <a:rPr lang="en-US" dirty="0" smtClean="0"/>
                  <a:t>complexity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1000" y="4876800"/>
            <a:ext cx="7315200" cy="838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Round Complexity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Information-theoretic </a:t>
            </a:r>
            <a:r>
              <a:rPr lang="en-US" b="1" dirty="0" smtClean="0"/>
              <a:t>measure </a:t>
            </a:r>
            <a:r>
              <a:rPr lang="en-US" b="1" dirty="0" smtClean="0"/>
              <a:t>of performance</a:t>
            </a:r>
            <a:endParaRPr lang="en-US" dirty="0" smtClean="0"/>
          </a:p>
          <a:p>
            <a:r>
              <a:rPr lang="en-US" dirty="0" smtClean="0"/>
              <a:t>Tools from information theory (Shannon’48)</a:t>
            </a:r>
          </a:p>
          <a:p>
            <a:r>
              <a:rPr lang="en-US" dirty="0" smtClean="0"/>
              <a:t>Unconditional results (lower bounds)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Example: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 smtClean="0"/>
              <a:t>Approximating Geometric Graph Problems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387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1930-50s: Given a graph and an optimization problem…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4303"/>
            <a:ext cx="3961709" cy="320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17340"/>
            <a:ext cx="4341695" cy="320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899" y="5960342"/>
            <a:ext cx="388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 </a:t>
            </a:r>
            <a:r>
              <a:rPr lang="en-US" sz="2400" dirty="0" smtClean="0"/>
              <a:t>Problem:</a:t>
            </a:r>
            <a:endParaRPr lang="en-US" sz="2400" dirty="0"/>
          </a:p>
          <a:p>
            <a:r>
              <a:rPr lang="en-US" sz="2400" dirty="0" err="1" smtClean="0"/>
              <a:t>Tolstoi</a:t>
            </a:r>
            <a:r>
              <a:rPr lang="en-US" sz="2400" dirty="0" smtClean="0"/>
              <a:t> [1930]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5918869"/>
            <a:ext cx="525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Minimum Cut</a:t>
            </a:r>
            <a:r>
              <a:rPr lang="en-US" sz="2400" dirty="0"/>
              <a:t> </a:t>
            </a:r>
            <a:r>
              <a:rPr lang="en-US" sz="2400" dirty="0" smtClean="0"/>
              <a:t>(RAND): </a:t>
            </a:r>
          </a:p>
          <a:p>
            <a:r>
              <a:rPr lang="en-US" sz="2400" dirty="0" smtClean="0"/>
              <a:t>Harris and Ross [1955] </a:t>
            </a:r>
            <a:r>
              <a:rPr lang="en-US" dirty="0" smtClean="0"/>
              <a:t>(declassified, 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1960s: Single processor, main memory (IBM 360)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46960"/>
            <a:ext cx="34290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1970s: NP-complete problem – hard to solve exactly in time polynomial in the input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19400"/>
            <a:ext cx="2655572" cy="3886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4377779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/>
              <a:t>Black Book</a:t>
            </a:r>
            <a:r>
              <a:rPr lang="en-US" sz="4400" dirty="0" smtClean="0"/>
              <a:t>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0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Approximate with multiplicative error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n-US" dirty="0" smtClean="0"/>
                  <a:t> on the </a:t>
                </a:r>
                <a:r>
                  <a:rPr lang="en-US" b="1" dirty="0" smtClean="0"/>
                  <a:t>worst-case</a:t>
                </a:r>
                <a:r>
                  <a:rPr lang="en-US" dirty="0" smtClean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𝑚𝑎𝑥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𝐴𝑙𝑔𝑜𝑟𝑖𝑡</m:t>
                        </m:r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𝑂𝑝𝑡𝑖𝑚𝑢𝑚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i="1" dirty="0" smtClean="0">
                        <a:latin typeface="Cambria Math"/>
                      </a:rPr>
                      <m:t>≤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Generic </a:t>
                </a:r>
                <a:r>
                  <a:rPr lang="en-US" dirty="0" smtClean="0"/>
                  <a:t>methods:</a:t>
                </a:r>
              </a:p>
              <a:p>
                <a:r>
                  <a:rPr lang="en-US" dirty="0" smtClean="0"/>
                  <a:t>Linear programming </a:t>
                </a:r>
              </a:p>
              <a:p>
                <a:r>
                  <a:rPr lang="en-US" dirty="0" err="1" smtClean="0"/>
                  <a:t>Semidefinite</a:t>
                </a:r>
                <a:r>
                  <a:rPr lang="en-US" dirty="0"/>
                  <a:t> </a:t>
                </a:r>
                <a:r>
                  <a:rPr lang="en-US" dirty="0" smtClean="0"/>
                  <a:t>programming</a:t>
                </a:r>
              </a:p>
              <a:p>
                <a:r>
                  <a:rPr lang="en-US" dirty="0" smtClean="0"/>
                  <a:t>Hierarchies of linear and </a:t>
                </a:r>
                <a:r>
                  <a:rPr lang="en-US" dirty="0" err="1" smtClean="0"/>
                  <a:t>semidefinite</a:t>
                </a:r>
                <a:r>
                  <a:rPr lang="en-US" dirty="0" smtClean="0"/>
                  <a:t> programs</a:t>
                </a:r>
              </a:p>
              <a:p>
                <a:r>
                  <a:rPr lang="en-US" dirty="0" smtClean="0"/>
                  <a:t>Sum-of-squares hierarchies</a:t>
                </a:r>
              </a:p>
              <a:p>
                <a:r>
                  <a:rPr lang="en-US" dirty="0" smtClean="0"/>
                  <a:t>…</a:t>
                </a:r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  <a:blipFill rotWithShape="1">
                <a:blip r:embed="rId3"/>
                <a:stretch>
                  <a:fillRect l="-1642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88368"/>
            <a:ext cx="3429000" cy="4157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5" y="2652648"/>
            <a:ext cx="4341695" cy="320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ew: Approximating Geometric Problems in Parallel Models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1930-70s to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979394"/>
            <a:ext cx="3979801" cy="2710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1" y="2716242"/>
            <a:ext cx="4315419" cy="323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2" y="2094881"/>
            <a:ext cx="3781416" cy="47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37" y="2530242"/>
            <a:ext cx="2655572" cy="3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2050</Words>
  <Application>Microsoft Office PowerPoint</Application>
  <PresentationFormat>On-screen Show (4:3)</PresentationFormat>
  <Paragraphs>263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Parallel Algorithms for Geometric Graph Problems</vt:lpstr>
      <vt:lpstr>Postdoctoral Fellow</vt:lpstr>
      <vt:lpstr>“The Big Data Theory”</vt:lpstr>
      <vt:lpstr>Round Complexity</vt:lpstr>
      <vt:lpstr>Approximation in Graphs</vt:lpstr>
      <vt:lpstr>Approximation in Graphs</vt:lpstr>
      <vt:lpstr>Approximation in Graphs</vt:lpstr>
      <vt:lpstr>Approximation in Graphs</vt:lpstr>
      <vt:lpstr>The New: Approximating Geometric Problems in Parallel Models</vt:lpstr>
      <vt:lpstr>The New: Approximating Geometric Problems in Parallel Models</vt:lpstr>
      <vt:lpstr>Geometric Graph Problems</vt:lpstr>
      <vt:lpstr>MST: Single Linkage Clustering</vt:lpstr>
      <vt:lpstr>Earth-Mover Distance</vt:lpstr>
      <vt:lpstr>Computational Model</vt:lpstr>
      <vt:lpstr>Computational Model</vt:lpstr>
      <vt:lpstr>MapReduce-style computations</vt:lpstr>
      <vt:lpstr>Models of parallel computation</vt:lpstr>
      <vt:lpstr>Previous work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grigory</dc:creator>
  <cp:lastModifiedBy>grigory</cp:lastModifiedBy>
  <cp:revision>80</cp:revision>
  <dcterms:created xsi:type="dcterms:W3CDTF">2014-03-03T23:23:25Z</dcterms:created>
  <dcterms:modified xsi:type="dcterms:W3CDTF">2014-03-27T22:35:59Z</dcterms:modified>
</cp:coreProperties>
</file>